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83" r:id="rId2"/>
    <p:sldId id="258" r:id="rId3"/>
    <p:sldId id="288" r:id="rId4"/>
    <p:sldId id="302" r:id="rId5"/>
    <p:sldId id="290" r:id="rId6"/>
    <p:sldId id="291" r:id="rId7"/>
    <p:sldId id="292" r:id="rId8"/>
    <p:sldId id="293" r:id="rId9"/>
    <p:sldId id="294" r:id="rId10"/>
    <p:sldId id="300" r:id="rId11"/>
    <p:sldId id="298" r:id="rId12"/>
    <p:sldId id="299" r:id="rId13"/>
    <p:sldId id="297" r:id="rId14"/>
    <p:sldId id="304" r:id="rId15"/>
    <p:sldId id="311" r:id="rId16"/>
    <p:sldId id="303" r:id="rId17"/>
    <p:sldId id="305" r:id="rId18"/>
    <p:sldId id="307" r:id="rId19"/>
    <p:sldId id="308" r:id="rId20"/>
    <p:sldId id="309" r:id="rId21"/>
    <p:sldId id="310" r:id="rId22"/>
    <p:sldId id="312" r:id="rId23"/>
    <p:sldId id="289" r:id="rId24"/>
    <p:sldId id="296" r:id="rId25"/>
  </p:sldIdLst>
  <p:sldSz cx="9899650" cy="6858000"/>
  <p:notesSz cx="6810375" cy="9942513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96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311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6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1"/>
    <p:restoredTop sz="94741"/>
  </p:normalViewPr>
  <p:slideViewPr>
    <p:cSldViewPr snapToGrid="0" snapToObjects="1">
      <p:cViewPr varScale="1">
        <p:scale>
          <a:sx n="100" d="100"/>
          <a:sy n="100" d="100"/>
        </p:scale>
        <p:origin x="624" y="176"/>
      </p:cViewPr>
      <p:guideLst>
        <p:guide orient="horz" pos="346"/>
        <p:guide pos="396"/>
        <p:guide orient="horz" pos="2160"/>
        <p:guide pos="311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7" d="100"/>
        <a:sy n="147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7625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10FF6-A85A-0344-9197-B13A31F96DBA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1243013"/>
            <a:ext cx="4845050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4725"/>
            <a:ext cx="5448300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7625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DCE45-14EF-C643-A106-E8B98409B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01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45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89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51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10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03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24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07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9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35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81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07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20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94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073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8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77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50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90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1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8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9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47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47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tukansi tekstillä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11" y="1994232"/>
            <a:ext cx="8629789" cy="1400610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</a:p>
        </p:txBody>
      </p:sp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85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oma kuva lime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4120949" y="1115573"/>
            <a:ext cx="4833260" cy="48332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3192895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7885-4C0A-614B-9527-A69DFC55D1A1}" type="datetime1">
              <a:rPr lang="fi-FI" smtClean="0"/>
              <a:t>3.9.2018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32976" y="1123950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01962" y="1506098"/>
            <a:ext cx="4118164" cy="4127979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oma kuv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3192895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AE8B-8018-FC48-BA6D-0319B9B13A21}" type="datetime1">
              <a:rPr lang="fi-FI" smtClean="0"/>
              <a:t>3.9.2018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4120949" y="1115573"/>
            <a:ext cx="4833260" cy="4833260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32976" y="1123950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01962" y="1506098"/>
            <a:ext cx="4118164" cy="4127979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43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oma kuva sininen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123950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3192895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0272D-FB3F-D74F-8F47-B4C4D08966B0}" type="datetime1">
              <a:rPr lang="fi-FI" smtClean="0"/>
              <a:t>3.9.2018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4120949" y="1115573"/>
            <a:ext cx="4833260" cy="4833260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01962" y="1506098"/>
            <a:ext cx="4118164" cy="4127979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58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ko teksti elementtialu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6741" y="1276350"/>
            <a:ext cx="5011698" cy="4594227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2975" y="2962274"/>
            <a:ext cx="3192895" cy="2898777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5367D-8D86-9044-99D6-9BEF35F30D0E}" type="datetime1">
              <a:rPr lang="fi-FI" smtClean="0"/>
              <a:t>3.9.2018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840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794" y="2232425"/>
            <a:ext cx="8588255" cy="2201862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fld id="{50EDF1E5-4005-BF43-8F94-6C776EC1158C}" type="datetime1">
              <a:rPr lang="fi-FI" smtClean="0"/>
              <a:t>3.9.2018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08242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väliotsikko ja alaotsikk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71752"/>
            <a:ext cx="8538448" cy="2596056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345" y="4141077"/>
            <a:ext cx="8538448" cy="1471448"/>
          </a:xfrm>
        </p:spPr>
        <p:txBody>
          <a:bodyPr lIns="0" tIns="0" rIns="0" b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8F95-DCF4-4B45-909F-64E7C82CC533}" type="datetime1">
              <a:rPr lang="fi-FI" smtClean="0"/>
              <a:t>3.9.2018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75238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kaksi bulletinpalst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2501" y="2066928"/>
            <a:ext cx="4207351" cy="4200521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4073" y="2066928"/>
            <a:ext cx="4207351" cy="4200521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734C3-B456-DE40-A524-771194887411}" type="datetime1">
              <a:rPr lang="fi-FI" smtClean="0"/>
              <a:t>3.9.2018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1991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23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alaotsikot bulletinpalsta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267" y="2057399"/>
            <a:ext cx="4188015" cy="714375"/>
          </a:xfrm>
        </p:spPr>
        <p:txBody>
          <a:bodyPr lIns="0" tIns="0" rIns="0" bIns="0"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267" y="2881310"/>
            <a:ext cx="4188015" cy="3335339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9825" y="2057399"/>
            <a:ext cx="4208641" cy="714375"/>
          </a:xfrm>
        </p:spPr>
        <p:txBody>
          <a:bodyPr lIns="0" tIns="0" rIns="0" bIns="0"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64073" y="2881310"/>
            <a:ext cx="4208641" cy="3335339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A416-D82A-5442-B3F9-DF62BA7FFE5E}" type="datetime1">
              <a:rPr lang="fi-FI" smtClean="0"/>
              <a:t>3.9.2018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31991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460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kuv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B3E8-535E-D94D-AFB9-4C7C6ADF20A3}" type="datetime1">
              <a:rPr lang="fi-FI" smtClean="0"/>
              <a:t>3.9.2018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0" name="Picture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54" y="1435045"/>
            <a:ext cx="3741409" cy="3741409"/>
          </a:xfrm>
          <a:prstGeom prst="ellipse">
            <a:avLst/>
          </a:prstGeom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767812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tsikko teksti kuv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DAD4B-6AD1-8C4E-A779-02B136F03F38}" type="datetime1">
              <a:rPr lang="fi-FI" smtClean="0"/>
              <a:t>3.9.2018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0" name="Picture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54" y="1435045"/>
            <a:ext cx="3741409" cy="3741409"/>
          </a:xfrm>
          <a:prstGeom prst="ellipse">
            <a:avLst/>
          </a:prstGeom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3331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tukansi tekstill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11" y="1994232"/>
            <a:ext cx="8629789" cy="1400610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" y="4033864"/>
            <a:ext cx="9888392" cy="2834646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16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vihreä pallo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03D0-926A-5949-9E13-15648C2450FF}" type="datetime1">
              <a:rPr lang="fi-FI" smtClean="0"/>
              <a:t>3.9.2018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41885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sininen pallo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8E8A-2578-EA4E-A495-495E033AD159}" type="datetime1">
              <a:rPr lang="fi-FI" smtClean="0"/>
              <a:t>3.9.2018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916961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keltainen pallo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E4B1-63A2-ED4F-9726-2AEEF069DFF9}" type="datetime1">
              <a:rPr lang="fi-FI" smtClean="0"/>
              <a:t>3.9.2018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118821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1" y="1279527"/>
            <a:ext cx="8538448" cy="1325563"/>
          </a:xfrm>
        </p:spPr>
        <p:txBody>
          <a:bodyPr anchor="t" anchorCtr="0"/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2501" y="2856708"/>
            <a:ext cx="7196574" cy="3248026"/>
          </a:xfrm>
        </p:spPr>
        <p:txBody>
          <a:bodyPr vert="eaVert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8B97-3895-CC4B-BF7F-FA236140EFAE}" type="datetime1">
              <a:rPr lang="fi-FI" smtClean="0"/>
              <a:t>3.9.2018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236914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9563" y="1276349"/>
            <a:ext cx="2134612" cy="4900613"/>
          </a:xfrm>
        </p:spPr>
        <p:txBody>
          <a:bodyPr vert="eaVert"/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602" y="1276349"/>
            <a:ext cx="5367773" cy="4900613"/>
          </a:xfrm>
        </p:spPr>
        <p:txBody>
          <a:bodyPr vert="eaVert"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D5F02-4C2B-7F4D-9906-D5BC387B174C}" type="datetime1">
              <a:rPr lang="fi-FI" smtClean="0"/>
              <a:t>3.9.2018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920082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kakansi logoll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772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kakansi yhteystiedoill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874424" y="4404523"/>
            <a:ext cx="2029132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Ilmatieteen laitos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Erik </a:t>
            </a:r>
            <a:r>
              <a:rPr lang="fi-FI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Palménin</a:t>
            </a:r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aukio 1, 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00560 Helsinki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PL 503, 00101 Helsinki, 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puh. 029 539 1000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170042" y="4404523"/>
            <a:ext cx="2245443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1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Finnish</a:t>
            </a:r>
            <a:r>
              <a:rPr lang="fi-FI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1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Meteorological</a:t>
            </a:r>
            <a:r>
              <a:rPr lang="fi-FI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Institute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Erik </a:t>
            </a:r>
            <a:r>
              <a:rPr lang="fi-FI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Palménin</a:t>
            </a:r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aukio 1, 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FI-00560 Helsinki</a:t>
            </a:r>
          </a:p>
          <a:p>
            <a:pPr algn="l"/>
            <a:r>
              <a:rPr lang="fi-FI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P.O.Box</a:t>
            </a:r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503, FI-00101 Helsinki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tel. +358 29 539 1000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966928" y="4410173"/>
            <a:ext cx="2029132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sv-SE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Meteorologiska institutet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Erik Palméns plats 1, 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00560 Helsingfors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PB 503, 00101 Helsingfors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tel. 029 539 1000</a:t>
            </a:r>
            <a:endParaRPr lang="fi-FI" sz="11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11"/>
          <p:cNvSpPr txBox="1"/>
          <p:nvPr userDrawn="1"/>
        </p:nvSpPr>
        <p:spPr>
          <a:xfrm>
            <a:off x="2972302" y="5764170"/>
            <a:ext cx="718742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3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Twitter</a:t>
            </a:r>
            <a:r>
              <a:rPr lang="fi-FI" sz="13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:</a:t>
            </a:r>
            <a:r>
              <a:rPr lang="fi-FI" sz="13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@meteorologit ja @</a:t>
            </a:r>
            <a:r>
              <a:rPr lang="fi-FI" sz="1300" b="1" kern="120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IlmaTiede</a:t>
            </a:r>
            <a:r>
              <a:rPr lang="fi-FI" sz="13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</a:t>
            </a:r>
            <a:r>
              <a:rPr lang="fi-FI" sz="1300" b="1" kern="120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fi-FI" sz="13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fi-FI" sz="1300" b="1" kern="120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FMIBeta</a:t>
            </a:r>
            <a:endParaRPr lang="fi-FI" sz="13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15446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462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, kiekura, teksti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42501" y="702248"/>
            <a:ext cx="7545005" cy="1325563"/>
          </a:xfrm>
        </p:spPr>
        <p:txBody>
          <a:bodyPr/>
          <a:lstStyle>
            <a:lvl1pPr>
              <a:defRPr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2500" y="2046861"/>
            <a:ext cx="8599095" cy="4242814"/>
          </a:xfrm>
        </p:spPr>
        <p:txBody>
          <a:bodyPr/>
          <a:lstStyle>
            <a:lvl1pPr>
              <a:buClr>
                <a:schemeClr val="bg1">
                  <a:lumMod val="65000"/>
                </a:schemeClr>
              </a:buClr>
              <a:defRPr/>
            </a:lvl1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D908E551-54CD-CB4C-9C56-D41905EFA74E}" type="datetime1">
              <a:rPr lang="fi-FI" smtClean="0"/>
              <a:t>3.9.2018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3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01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ogo, kiekura, teksti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42501" y="702248"/>
            <a:ext cx="7545005" cy="1325563"/>
          </a:xfrm>
        </p:spPr>
        <p:txBody>
          <a:bodyPr/>
          <a:lstStyle>
            <a:lvl1pPr>
              <a:defRPr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2500" y="2046861"/>
            <a:ext cx="8599095" cy="4242814"/>
          </a:xfrm>
        </p:spPr>
        <p:txBody>
          <a:bodyPr/>
          <a:lstStyle>
            <a:lvl1pPr>
              <a:buClr>
                <a:schemeClr val="bg1">
                  <a:lumMod val="65000"/>
                </a:schemeClr>
              </a:buClr>
              <a:defRPr/>
            </a:lvl1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F73E1C64-2F19-0341-A0D2-AC07B2F8EEEF}" type="datetime1">
              <a:rPr lang="fi-FI" smtClean="0"/>
              <a:t>3.9.2018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3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iehkura ja pall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8990195" y="-724388"/>
            <a:ext cx="1506356" cy="1506356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Oval 13"/>
          <p:cNvSpPr/>
          <p:nvPr userDrawn="1"/>
        </p:nvSpPr>
        <p:spPr>
          <a:xfrm>
            <a:off x="8479432" y="4391025"/>
            <a:ext cx="3606176" cy="36061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1186" y="2044217"/>
            <a:ext cx="7840699" cy="4250197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0D40CB06-A6B3-A14A-9AFD-B08D9815A986}" type="datetime1">
              <a:rPr lang="fi-FI" smtClean="0"/>
              <a:t>3.9.2018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41516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pic>
        <p:nvPicPr>
          <p:cNvPr id="15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88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iehkura j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8990195" y="-724388"/>
            <a:ext cx="1506356" cy="1506356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2500" y="2046670"/>
            <a:ext cx="8476099" cy="4252530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12BBF03C-A8F5-6847-99DE-F2D5C8C6F344}" type="datetime1">
              <a:rPr lang="fi-FI" smtClean="0"/>
              <a:t>3.9.2018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641516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3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iehkura ja sininen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8479432" y="4391025"/>
            <a:ext cx="3606176" cy="3606176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E0CE8B62-4CC3-B34A-A604-549AC7585F43}" type="datetime1">
              <a:rPr lang="fi-FI" smtClean="0"/>
              <a:t>3.9.2018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42500" y="2046670"/>
            <a:ext cx="8476099" cy="4252530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641516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40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me j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4337723" y="846240"/>
            <a:ext cx="4833260" cy="48332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Oval 9"/>
          <p:cNvSpPr/>
          <p:nvPr userDrawn="1"/>
        </p:nvSpPr>
        <p:spPr>
          <a:xfrm>
            <a:off x="433132" y="1554545"/>
            <a:ext cx="4833260" cy="4833260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851414" y="1785645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946823" y="2544801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8147D7C7-EFB9-D540-BE72-AEF474A467C1}" type="datetime1">
              <a:rPr lang="fi-FI" smtClean="0"/>
              <a:t>3.9.2018</a:t>
            </a:fld>
            <a:endParaRPr lang="fi-FI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7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2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inen j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4337723" y="846240"/>
            <a:ext cx="4833260" cy="4833260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Oval 9"/>
          <p:cNvSpPr/>
          <p:nvPr userDrawn="1"/>
        </p:nvSpPr>
        <p:spPr>
          <a:xfrm>
            <a:off x="433132" y="1554545"/>
            <a:ext cx="4833260" cy="4833260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851414" y="1785645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946823" y="2544801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38A4B030-2F69-2C44-85A1-F55A0B002D10}" type="datetime1">
              <a:rPr lang="fi-FI" smtClean="0"/>
              <a:t>3.9.2018</a:t>
            </a:fld>
            <a:endParaRPr lang="fi-FI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1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1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175" y="2045143"/>
            <a:ext cx="8570874" cy="41938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2976" y="6356352"/>
            <a:ext cx="222742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248CDB7-576A-6843-A9D7-3021047BE1C7}" type="datetime1">
              <a:rPr lang="fi-FI" smtClean="0"/>
              <a:t>3.9.2018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79259" y="6356352"/>
            <a:ext cx="3341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>
                <a:solidFill>
                  <a:schemeClr val="bg1">
                    <a:lumMod val="65000"/>
                  </a:schemeClr>
                </a:solidFill>
              </a:rPr>
              <a:t>Finnish Meteorological Institute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91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Muokkaa perustyylejä naps.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1628" y="6356352"/>
            <a:ext cx="22274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0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0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0" r:id="rId2"/>
    <p:sldLayoutId id="2147483673" r:id="rId3"/>
    <p:sldLayoutId id="2147483698" r:id="rId4"/>
    <p:sldLayoutId id="2147483687" r:id="rId5"/>
    <p:sldLayoutId id="2147483688" r:id="rId6"/>
    <p:sldLayoutId id="2147483689" r:id="rId7"/>
    <p:sldLayoutId id="2147483683" r:id="rId8"/>
    <p:sldLayoutId id="2147483686" r:id="rId9"/>
    <p:sldLayoutId id="2147483676" r:id="rId10"/>
    <p:sldLayoutId id="2147483691" r:id="rId11"/>
    <p:sldLayoutId id="2147483692" r:id="rId12"/>
    <p:sldLayoutId id="2147483668" r:id="rId13"/>
    <p:sldLayoutId id="2147483661" r:id="rId14"/>
    <p:sldLayoutId id="2147483663" r:id="rId15"/>
    <p:sldLayoutId id="2147483664" r:id="rId16"/>
    <p:sldLayoutId id="2147483665" r:id="rId17"/>
    <p:sldLayoutId id="2147483669" r:id="rId18"/>
    <p:sldLayoutId id="2147483690" r:id="rId19"/>
    <p:sldLayoutId id="2147483695" r:id="rId20"/>
    <p:sldLayoutId id="2147483696" r:id="rId21"/>
    <p:sldLayoutId id="2147483697" r:id="rId22"/>
    <p:sldLayoutId id="2147483670" r:id="rId23"/>
    <p:sldLayoutId id="2147483671" r:id="rId24"/>
    <p:sldLayoutId id="2147483674" r:id="rId25"/>
    <p:sldLayoutId id="2147483675" r:id="rId26"/>
    <p:sldLayoutId id="2147483694" r:id="rId2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/>
        <a:defRPr sz="4000" kern="1200">
          <a:solidFill>
            <a:srgbClr val="63B9E9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wuogtxj31ans5fd/2015-18.zip?dl=0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dropbox.com/sh/efuotuu1slwqb00/AAB344cobWFACiVScAkQZtWea?dl=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Predicting Weather Caused Train Delays</a:t>
            </a:r>
            <a:br>
              <a:rPr lang="en-US" sz="2200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2200" dirty="0">
                <a:latin typeface="Avenir Book" charset="0"/>
                <a:ea typeface="Avenir Book" charset="0"/>
                <a:cs typeface="Avenir Book" charset="0"/>
              </a:rPr>
              <a:t>Finnish Meteorological Institute</a:t>
            </a:r>
          </a:p>
        </p:txBody>
      </p:sp>
    </p:spTree>
    <p:extLst>
      <p:ext uri="{BB962C8B-B14F-4D97-AF65-F5344CB8AC3E}">
        <p14:creationId xmlns:p14="http://schemas.microsoft.com/office/powerpoint/2010/main" val="1757321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601" y="964902"/>
            <a:ext cx="5984921" cy="5245397"/>
          </a:xfrm>
        </p:spPr>
        <p:txBody>
          <a:bodyPr>
            <a:normAutofit lnSpcReduction="10000"/>
          </a:bodyPr>
          <a:lstStyle/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Features for training: 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19 weather observation parameters near train stations</a:t>
            </a:r>
          </a:p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Four train types (intercity, commuter, cargo, other)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We consider only passenger trains</a:t>
            </a:r>
          </a:p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Training with data from 2010 to 2018</a:t>
            </a:r>
          </a:p>
          <a:p>
            <a:pPr marL="883800" lvl="1" indent="-198000">
              <a:lnSpc>
                <a:spcPct val="130000"/>
              </a:lnSpc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Dataset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size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27 132 093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rows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Features for prediction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same weather parameters as in training fetched from Harmonie numerical weather prediction model</a:t>
            </a: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7A1D45-7ADE-D348-BCC6-272DFE7A6599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807489ED-D251-8546-B060-E1C972D62BFC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Feature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779453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Data 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1663403"/>
            <a:ext cx="8599095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Weather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observation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fetched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for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every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for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every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hour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when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passed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Observations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fetched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100 km radius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from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aggregation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(min/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max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mean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count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) to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minimize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amount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of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missing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values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Calculated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3h and 6h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precipitation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accumulation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sums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Tried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without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imputation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normalisation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Tried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also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PCA, ICA and K-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Means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clustering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83800" lvl="1" indent="-198000">
              <a:lnSpc>
                <a:spcPct val="13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</p:spTree>
    <p:extLst>
      <p:ext uri="{BB962C8B-B14F-4D97-AF65-F5344CB8AC3E}">
        <p14:creationId xmlns:p14="http://schemas.microsoft.com/office/powerpoint/2010/main" val="1896772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2" y="1646576"/>
            <a:ext cx="4951487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  <a:t>Train, validation and </a:t>
            </a:r>
            <a:b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  <a:t>test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2" y="2835534"/>
            <a:ext cx="4951487" cy="4178857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30000"/>
              </a:lnSpc>
            </a:pP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Separated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three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months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for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testing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model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performance</a:t>
            </a:r>
            <a:endParaRPr lang="fi-FI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Rest of the dataset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splitted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randomly to train and validation dataset with ratio 70/30 %</a:t>
            </a:r>
          </a:p>
          <a:p>
            <a:pPr marL="198000" indent="-198000">
              <a:lnSpc>
                <a:spcPct val="130000"/>
              </a:lnSpc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/>
          <a:p>
            <a:r>
              <a:rPr lang="fi-FI"/>
              <a:t>Finnish Meteorological Institute</a:t>
            </a:r>
            <a:endParaRPr lang="fi-FI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F702CA-BC64-B444-BE45-729889600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25" y="4208048"/>
            <a:ext cx="4128325" cy="2025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07B90F-5886-9E43-925C-2B264612E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25" y="2473044"/>
            <a:ext cx="3950989" cy="19211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033707-BAB0-094E-AAD2-FECEF87DD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25" y="407478"/>
            <a:ext cx="4128325" cy="20127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59AC49-7817-074C-A2B5-5FC2680C5EEC}"/>
              </a:ext>
            </a:extLst>
          </p:cNvPr>
          <p:cNvSpPr txBox="1"/>
          <p:nvPr/>
        </p:nvSpPr>
        <p:spPr>
          <a:xfrm>
            <a:off x="8881423" y="60372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02/2017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E39A29-7534-C54B-B633-3E3350ABC7F1}"/>
              </a:ext>
            </a:extLst>
          </p:cNvPr>
          <p:cNvSpPr txBox="1"/>
          <p:nvPr/>
        </p:nvSpPr>
        <p:spPr>
          <a:xfrm>
            <a:off x="8704087" y="2602807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06/2016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047AD9-9A5E-1C4B-99DB-7B52DB0CDF48}"/>
              </a:ext>
            </a:extLst>
          </p:cNvPr>
          <p:cNvSpPr txBox="1"/>
          <p:nvPr/>
        </p:nvSpPr>
        <p:spPr>
          <a:xfrm>
            <a:off x="8721206" y="4443773"/>
            <a:ext cx="10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02/2011</a:t>
            </a:r>
          </a:p>
        </p:txBody>
      </p:sp>
    </p:spTree>
    <p:extLst>
      <p:ext uri="{BB962C8B-B14F-4D97-AF65-F5344CB8AC3E}">
        <p14:creationId xmlns:p14="http://schemas.microsoft.com/office/powerpoint/2010/main" val="386917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6400" y="2540800"/>
            <a:ext cx="2291199" cy="1325563"/>
          </a:xfrm>
        </p:spPr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2019003"/>
            <a:ext cx="6075799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Few different ML methods considered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LR / RFR / LSTM / other?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search used for finding optimal hyper parameters of LR and RFR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LSTM neural network currently under research</a:t>
            </a: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83800" lvl="1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96BD09-F810-B04C-89F3-C650B5A571F0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860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6400" y="2759846"/>
            <a:ext cx="2880240" cy="112273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results </a:t>
            </a:r>
            <a:b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1428935"/>
            <a:ext cx="8599095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BB046C-6E05-EF4C-9446-1CE26559B176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222F2-FBA9-714D-B7B3-7D7323C70613}"/>
              </a:ext>
            </a:extLst>
          </p:cNvPr>
          <p:cNvSpPr txBox="1"/>
          <p:nvPr/>
        </p:nvSpPr>
        <p:spPr>
          <a:xfrm>
            <a:off x="294139" y="2828835"/>
            <a:ext cx="1626162" cy="120032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Best RFR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13.55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  4.52</a:t>
            </a:r>
            <a:endParaRPr lang="fi-FI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4536D-785A-2A47-B4F8-07381ED1B217}"/>
              </a:ext>
            </a:extLst>
          </p:cNvPr>
          <p:cNvSpPr txBox="1"/>
          <p:nvPr/>
        </p:nvSpPr>
        <p:spPr>
          <a:xfrm>
            <a:off x="2548100" y="2837902"/>
            <a:ext cx="1626162" cy="120032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Best LR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NaN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NaN</a:t>
            </a:r>
            <a:endParaRPr lang="fi-FI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DD117-A7B2-0747-A4A9-38C8DEE33316}"/>
              </a:ext>
            </a:extLst>
          </p:cNvPr>
          <p:cNvSpPr txBox="1"/>
          <p:nvPr/>
        </p:nvSpPr>
        <p:spPr>
          <a:xfrm>
            <a:off x="4730163" y="2837902"/>
            <a:ext cx="1626162" cy="120032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Best LSTM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 11.38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  7.87</a:t>
            </a:r>
            <a:endParaRPr lang="fi-FI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23B082-C378-8448-BEB3-C02D12665DD0}"/>
              </a:ext>
            </a:extLst>
          </p:cNvPr>
          <p:cNvSpPr txBox="1"/>
          <p:nvPr/>
        </p:nvSpPr>
        <p:spPr>
          <a:xfrm rot="19406155">
            <a:off x="2202868" y="2987497"/>
            <a:ext cx="302450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i-FI" sz="2400" dirty="0" err="1">
                <a:solidFill>
                  <a:schemeClr val="bg2">
                    <a:lumMod val="5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Didn’t</a:t>
            </a:r>
            <a:r>
              <a:rPr lang="fi-FI" sz="2400" dirty="0">
                <a:solidFill>
                  <a:schemeClr val="bg2">
                    <a:lumMod val="5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fi-FI" sz="2400" dirty="0" err="1">
                <a:solidFill>
                  <a:schemeClr val="bg2">
                    <a:lumMod val="5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converge</a:t>
            </a:r>
            <a:endParaRPr lang="fi-FI" sz="2400" dirty="0">
              <a:solidFill>
                <a:schemeClr val="bg2">
                  <a:lumMod val="5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7012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6400" y="2759846"/>
            <a:ext cx="2880240" cy="112273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Feature </a:t>
            </a:r>
            <a:b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1428935"/>
            <a:ext cx="8599095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EE6D1D-16DE-984B-B2AD-2EAEE2A47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77"/>
            <a:ext cx="7051607" cy="47010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BB046C-6E05-EF4C-9446-1CE26559B176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247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6400" y="1879200"/>
            <a:ext cx="2597149" cy="132556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200" b="1" dirty="0">
                <a:latin typeface="Avenir Black" charset="0"/>
                <a:ea typeface="Avenir Black" charset="0"/>
                <a:cs typeface="Avenir Black" charset="0"/>
              </a:rPr>
              <a:t>Different </a:t>
            </a:r>
            <a:br>
              <a:rPr lang="en-US" sz="2200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200" b="1" dirty="0">
                <a:latin typeface="Avenir Black" charset="0"/>
                <a:ea typeface="Avenir Black" charset="0"/>
                <a:cs typeface="Avenir Black" charset="0"/>
              </a:rPr>
              <a:t>setups</a:t>
            </a:r>
            <a:br>
              <a:rPr lang="en-US" sz="2200" b="1" dirty="0">
                <a:latin typeface="Avenir Black" charset="0"/>
                <a:ea typeface="Avenir Black" charset="0"/>
                <a:cs typeface="Avenir Black" charset="0"/>
              </a:rPr>
            </a:br>
            <a:endParaRPr lang="en-US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990876"/>
            <a:ext cx="5694799" cy="1801174"/>
          </a:xfrm>
        </p:spPr>
        <p:txBody>
          <a:bodyPr>
            <a:normAutofit fontScale="92500" lnSpcReduction="10000"/>
          </a:bodyPr>
          <a:lstStyle/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Linear Regression had no predicting power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Results are trade-off between MAE and RMSE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MAE tells about overall accuracy while RMSE gives more weight on large mistakes</a:t>
            </a: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02C72-79EA-A941-9D78-6ABD57ED4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01" y="3092193"/>
            <a:ext cx="5694799" cy="2964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5CB2A2-2BDE-3D45-B527-4E1E50C49238}"/>
              </a:ext>
            </a:extLst>
          </p:cNvPr>
          <p:cNvSpPr txBox="1"/>
          <p:nvPr/>
        </p:nvSpPr>
        <p:spPr>
          <a:xfrm>
            <a:off x="7376400" y="3386572"/>
            <a:ext cx="1626162" cy="120032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Best RFR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13.55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  4.52</a:t>
            </a:r>
            <a:endParaRPr lang="fi-FI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59FDDF-5163-B347-8C32-AC1E5AE6A119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163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RFR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D5018-B18A-B246-84A6-747C4D40FE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r="7837"/>
          <a:stretch/>
        </p:blipFill>
        <p:spPr>
          <a:xfrm>
            <a:off x="279400" y="1765301"/>
            <a:ext cx="8915400" cy="38484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average over all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612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RFR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good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CDD2E-AA9C-F344-AA38-E1174E4B6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9" r="8229"/>
          <a:stretch/>
        </p:blipFill>
        <p:spPr>
          <a:xfrm>
            <a:off x="254000" y="1799476"/>
            <a:ext cx="8255000" cy="35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03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RFR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good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CDD2E-AA9C-F344-AA38-E1174E4B6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r="7385"/>
          <a:stretch/>
        </p:blipFill>
        <p:spPr>
          <a:xfrm>
            <a:off x="320077" y="1807383"/>
            <a:ext cx="8239723" cy="349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59" y="951487"/>
            <a:ext cx="6000632" cy="5587427"/>
          </a:xfrm>
        </p:spPr>
        <p:txBody>
          <a:bodyPr/>
          <a:lstStyle/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Target to predict disruption of rail traffic caused by weather related phenomena’s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Time range: 2 days ahead (with time step of 1 hour) 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Covering Finland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Problem restricted strictly to weather – delays of other trains are not considered in prediction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Clients are about to get new online train delay forecasting system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Project timeline 01/2018-10/2018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Project partners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IL,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LiVi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Trafi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VR</a:t>
            </a: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00" y="2619381"/>
            <a:ext cx="1471783" cy="218581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D59B41-4000-2C49-B2B4-AB63BD47DFC2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F481BB3-A912-764C-8178-AE80D3409666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291199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300888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RFR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bad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C4A198-D2BF-DF4A-B066-D1BEA490EA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0" r="4939"/>
          <a:stretch/>
        </p:blipFill>
        <p:spPr>
          <a:xfrm>
            <a:off x="406400" y="1793002"/>
            <a:ext cx="8432799" cy="349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47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RFR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bad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ABB7C-FAA1-4D44-946C-B454DDD95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r="7633"/>
          <a:stretch/>
        </p:blipFill>
        <p:spPr>
          <a:xfrm>
            <a:off x="368299" y="1802681"/>
            <a:ext cx="8229600" cy="353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98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LSTM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one example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7B4EF-C4C7-7649-9CDB-1BCE4141BA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r="7633"/>
          <a:stretch/>
        </p:blipFill>
        <p:spPr>
          <a:xfrm>
            <a:off x="368299" y="1802681"/>
            <a:ext cx="8229600" cy="353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1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7D5B516-7E0E-4740-B720-5C2EFC1AF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58" y="3562349"/>
            <a:ext cx="1968500" cy="1028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2599" y="1832043"/>
            <a:ext cx="1656199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801" y="1578600"/>
            <a:ext cx="5707499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Labels (train statistics) got as csv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Features (weather observations) fetched from http data server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Labels and features stored in Google Big Query 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Prediction model implemented with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SciKit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(LR, RFR) and TensorFlow (LSTM)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Spark used for distribution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Fetching data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Possibly also for tuning LSTM</a:t>
            </a: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1D782D-6AEF-C744-8BBA-2B6488A07E12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4D3AE8A-0212-4149-8AFF-AC41F936B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10" y="2902016"/>
            <a:ext cx="994789" cy="9947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C84562-2F2E-FB49-8AC3-9DB4E8121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82" y="2689225"/>
            <a:ext cx="854075" cy="854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6E34DB-4965-7341-BFFB-F20174E2D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58" y="4753987"/>
            <a:ext cx="1177925" cy="631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4727EF-D07A-E04D-A07D-A5E126E32F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883" y="4565647"/>
            <a:ext cx="1076325" cy="90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89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/>
          <a:p>
            <a:r>
              <a:rPr lang="fi-FI"/>
              <a:t>Finnish Meteorological Institute</a:t>
            </a:r>
            <a:endParaRPr lang="fi-FI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A5E185-B1FA-8B4B-817E-DC60112FF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1" y="2046861"/>
            <a:ext cx="5874702" cy="4242814"/>
          </a:xfrm>
        </p:spPr>
        <p:txBody>
          <a:bodyPr/>
          <a:lstStyle/>
          <a:p>
            <a:pPr marL="342900" indent="-342900"/>
            <a:r>
              <a:rPr lang="fi-FI" sz="2000" dirty="0">
                <a:hlinkClick r:id="rId3"/>
              </a:rPr>
              <a:t>https://www.dropbox.com/s/oxpqnj2a6l1revn/gratu%202010-14.zip?dl=0</a:t>
            </a:r>
          </a:p>
          <a:p>
            <a:pPr marL="342900" indent="-342900"/>
            <a:r>
              <a:rPr lang="fi-FI" sz="2000" dirty="0">
                <a:hlinkClick r:id="rId3"/>
              </a:rPr>
              <a:t>https://www.dropbox.com/s/wuogtxj31ans5fd/2015-18.zip?dl=0</a:t>
            </a:r>
            <a:endParaRPr lang="fi-FI" sz="2000" dirty="0"/>
          </a:p>
          <a:p>
            <a:pPr>
              <a:buNone/>
            </a:pPr>
            <a:endParaRPr lang="fi-FI" dirty="0"/>
          </a:p>
          <a:p>
            <a:pPr>
              <a:buNone/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Delay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+ feature data:</a:t>
            </a:r>
          </a:p>
          <a:p>
            <a:pPr marL="285750" indent="-285750"/>
            <a:endParaRPr lang="fi-FI" sz="1800" dirty="0">
              <a:hlinkClick r:id="rId4"/>
            </a:endParaRPr>
          </a:p>
          <a:p>
            <a:pPr marL="285750" indent="-285750"/>
            <a:r>
              <a:rPr lang="fi-FI" sz="1800" dirty="0">
                <a:hlinkClick r:id="rId4"/>
              </a:rPr>
              <a:t>https://www.dropbox.com/sh/efuotuu1slwqb00/AAB344cobWFACiVScAkQZtWea?dl=0</a:t>
            </a:r>
            <a:endParaRPr lang="fi-FI" sz="18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None/>
            </a:pPr>
            <a:endParaRPr lang="fi-FI" dirty="0"/>
          </a:p>
          <a:p>
            <a:endParaRPr lang="fi-FI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103735-CA68-F546-813C-FC0039607A82}"/>
              </a:ext>
            </a:extLst>
          </p:cNvPr>
          <p:cNvSpPr txBox="1">
            <a:spLocks/>
          </p:cNvSpPr>
          <p:nvPr/>
        </p:nvSpPr>
        <p:spPr>
          <a:xfrm>
            <a:off x="7122598" y="2670243"/>
            <a:ext cx="1656199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Data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396B9F-EF11-0E4E-92DB-46B96C0A03B7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12DC1F-1ADD-1645-AA30-F8659328A051}"/>
              </a:ext>
            </a:extLst>
          </p:cNvPr>
          <p:cNvSpPr txBox="1"/>
          <p:nvPr/>
        </p:nvSpPr>
        <p:spPr>
          <a:xfrm>
            <a:off x="546100" y="1493119"/>
            <a:ext cx="339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err="1">
                <a:solidFill>
                  <a:schemeClr val="bg2">
                    <a:lumMod val="50000"/>
                  </a:schemeClr>
                </a:solidFill>
              </a:rPr>
              <a:t>Delay</a:t>
            </a:r>
            <a:r>
              <a:rPr lang="fi-FI" sz="2400" dirty="0">
                <a:solidFill>
                  <a:schemeClr val="bg2">
                    <a:lumMod val="50000"/>
                  </a:schemeClr>
                </a:solidFill>
              </a:rPr>
              <a:t> data:</a:t>
            </a:r>
          </a:p>
        </p:txBody>
      </p:sp>
    </p:spTree>
    <p:extLst>
      <p:ext uri="{BB962C8B-B14F-4D97-AF65-F5344CB8AC3E}">
        <p14:creationId xmlns:p14="http://schemas.microsoft.com/office/powerpoint/2010/main" val="1953006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2" y="1663403"/>
            <a:ext cx="5977890" cy="4242814"/>
          </a:xfrm>
        </p:spPr>
        <p:txBody>
          <a:bodyPr>
            <a:normAutofit lnSpcReduction="10000"/>
          </a:bodyPr>
          <a:lstStyle/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Possible labels for training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Trains delayed between stations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Trains delayed at end station of the route 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(minutes reported to every station to time stamp when train passed the station)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Trains delayed at whole route calculated from all stations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Trains delayed at whole route calculated from end stations</a:t>
            </a:r>
          </a:p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514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trainstation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65AA06-62DE-3044-9091-E1917D8A32E9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2C090380-E569-FC4D-B91F-D03EE381BB4F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</a:p>
        </p:txBody>
      </p:sp>
    </p:spTree>
    <p:extLst>
      <p:ext uri="{BB962C8B-B14F-4D97-AF65-F5344CB8AC3E}">
        <p14:creationId xmlns:p14="http://schemas.microsoft.com/office/powerpoint/2010/main" val="153823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400" b="1" dirty="0">
                <a:latin typeface="Avenir Black" charset="0"/>
                <a:ea typeface="Avenir Black" charset="0"/>
                <a:cs typeface="Avenir Black" charset="0"/>
              </a:rPr>
              <a:t>Train count per day</a:t>
            </a:r>
            <a:endParaRPr lang="en-US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7F68DC-E84E-194F-A911-449F9214E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01" y="1796829"/>
            <a:ext cx="7967601" cy="393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80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3F6DD2-F334-DD47-8B33-10BE68BE6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2" b="16529"/>
          <a:stretch/>
        </p:blipFill>
        <p:spPr>
          <a:xfrm>
            <a:off x="304800" y="1074058"/>
            <a:ext cx="9594850" cy="528229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Mean delay between stations, passenger trains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</p:spTree>
    <p:extLst>
      <p:ext uri="{BB962C8B-B14F-4D97-AF65-F5344CB8AC3E}">
        <p14:creationId xmlns:p14="http://schemas.microsoft.com/office/powerpoint/2010/main" val="947139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3F6DD2-F334-DD47-8B33-10BE68BE6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"/>
          <a:stretch/>
        </p:blipFill>
        <p:spPr>
          <a:xfrm>
            <a:off x="0" y="1074057"/>
            <a:ext cx="9564914" cy="599439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Median delay between stations, passenger trains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</p:spTree>
    <p:extLst>
      <p:ext uri="{BB962C8B-B14F-4D97-AF65-F5344CB8AC3E}">
        <p14:creationId xmlns:p14="http://schemas.microsoft.com/office/powerpoint/2010/main" val="2522400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546853-80B7-8146-A858-179B7E76A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52" y="1307306"/>
            <a:ext cx="5657849" cy="4243387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0F697A-736A-7A46-8BDE-C36EFAEBA0D4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64F418B-35EB-F342-96A7-D228AAB5DCA2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Histogram of delays, passenger trains</a:t>
            </a:r>
            <a:endParaRPr lang="en-US" b="1" dirty="0">
              <a:latin typeface="Avenir Black" charset="0"/>
              <a:ea typeface="Avenir Black" charset="0"/>
              <a:cs typeface="Avenir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379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475DE4-8064-324E-9D67-858128B6C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" r="14313"/>
          <a:stretch/>
        </p:blipFill>
        <p:spPr>
          <a:xfrm>
            <a:off x="-1" y="1277258"/>
            <a:ext cx="9899651" cy="501241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Heatmap of delays, passenger trains, 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</p:spTree>
    <p:extLst>
      <p:ext uri="{BB962C8B-B14F-4D97-AF65-F5344CB8AC3E}">
        <p14:creationId xmlns:p14="http://schemas.microsoft.com/office/powerpoint/2010/main" val="1760460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899637-3125-424E-A4E2-354E8B27D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r="12993"/>
          <a:stretch/>
        </p:blipFill>
        <p:spPr>
          <a:xfrm>
            <a:off x="-1" y="1248230"/>
            <a:ext cx="9899651" cy="504144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Heatmap of delays, passenger trains, 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</p:spTree>
    <p:extLst>
      <p:ext uri="{BB962C8B-B14F-4D97-AF65-F5344CB8AC3E}">
        <p14:creationId xmlns:p14="http://schemas.microsoft.com/office/powerpoint/2010/main" val="77842074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">
      <a:dk1>
        <a:srgbClr val="494949"/>
      </a:dk1>
      <a:lt1>
        <a:sysClr val="window" lastClr="FFFFFF"/>
      </a:lt1>
      <a:dk2>
        <a:srgbClr val="464646"/>
      </a:dk2>
      <a:lt2>
        <a:srgbClr val="E7E6E6"/>
      </a:lt2>
      <a:accent1>
        <a:srgbClr val="63B9E9"/>
      </a:accent1>
      <a:accent2>
        <a:srgbClr val="FCBD30"/>
      </a:accent2>
      <a:accent3>
        <a:srgbClr val="54C247"/>
      </a:accent3>
      <a:accent4>
        <a:srgbClr val="C4DB0D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19917</TotalTime>
  <Words>596</Words>
  <Application>Microsoft Macintosh PowerPoint</Application>
  <PresentationFormat>Custom</PresentationFormat>
  <Paragraphs>175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 Black</vt:lpstr>
      <vt:lpstr>Avenir Black</vt:lpstr>
      <vt:lpstr>Avenir Book</vt:lpstr>
      <vt:lpstr>Calibri</vt:lpstr>
      <vt:lpstr>Default Theme</vt:lpstr>
      <vt:lpstr>Predicting Weather Caused Train Delays Finnish Meteorological Institute</vt:lpstr>
      <vt:lpstr>PowerPoint Presentation</vt:lpstr>
      <vt:lpstr>PowerPoint Presentation</vt:lpstr>
      <vt:lpstr>Label Data Train count per day</vt:lpstr>
      <vt:lpstr>Label Data Mean delay between stations, passenger trains</vt:lpstr>
      <vt:lpstr>Label Data Median delay between stations, passenger trains</vt:lpstr>
      <vt:lpstr>PowerPoint Presentation</vt:lpstr>
      <vt:lpstr>Label Data Heatmap of delays, passenger trains, 2010</vt:lpstr>
      <vt:lpstr>Label Data Heatmap of delays, passenger trains, 2011</vt:lpstr>
      <vt:lpstr>PowerPoint Presentation</vt:lpstr>
      <vt:lpstr>Data pre-processing</vt:lpstr>
      <vt:lpstr>Train, validation and  test data</vt:lpstr>
      <vt:lpstr>Method</vt:lpstr>
      <vt:lpstr>Results Best results  so far</vt:lpstr>
      <vt:lpstr>Results Feature  Importance</vt:lpstr>
      <vt:lpstr>Results Different  setups </vt:lpstr>
      <vt:lpstr>Results Best RFR</vt:lpstr>
      <vt:lpstr>Results Best RFR</vt:lpstr>
      <vt:lpstr>Results Best RFR</vt:lpstr>
      <vt:lpstr>Results Best RFR</vt:lpstr>
      <vt:lpstr>Results Best RFR</vt:lpstr>
      <vt:lpstr>Results Best LSTM</vt:lpstr>
      <vt:lpstr>Tools</vt:lpstr>
      <vt:lpstr>PowerPoint Presentation</vt:lpstr>
    </vt:vector>
  </TitlesOfParts>
  <Company>FMI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for power grid companies</dc:title>
  <dc:creator>Roope Tervo</dc:creator>
  <cp:lastModifiedBy>Tervo Roope</cp:lastModifiedBy>
  <cp:revision>391</cp:revision>
  <dcterms:created xsi:type="dcterms:W3CDTF">2017-08-17T13:14:09Z</dcterms:created>
  <dcterms:modified xsi:type="dcterms:W3CDTF">2018-09-05T13:00:48Z</dcterms:modified>
</cp:coreProperties>
</file>